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4" r:id="rId4"/>
    <p:sldId id="268" r:id="rId5"/>
    <p:sldId id="269" r:id="rId6"/>
    <p:sldId id="270" r:id="rId7"/>
    <p:sldId id="272" r:id="rId8"/>
    <p:sldId id="273" r:id="rId9"/>
    <p:sldId id="261" r:id="rId10"/>
    <p:sldId id="263" r:id="rId11"/>
    <p:sldId id="262" r:id="rId12"/>
    <p:sldId id="257" r:id="rId13"/>
    <p:sldId id="265" r:id="rId14"/>
    <p:sldId id="267" r:id="rId15"/>
    <p:sldId id="274" r:id="rId16"/>
    <p:sldId id="266" r:id="rId17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94872C-7F8B-4F20-8191-BD6635DD7EE1}" v="18" dt="2022-06-07T04:18:02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firnahnn221@gmail.com" userId="60942fed3f1557b0" providerId="LiveId" clId="{0894872C-7F8B-4F20-8191-BD6635DD7EE1}"/>
    <pc:docChg chg="undo custSel modSld">
      <pc:chgData name="ofirnahnn221@gmail.com" userId="60942fed3f1557b0" providerId="LiveId" clId="{0894872C-7F8B-4F20-8191-BD6635DD7EE1}" dt="2022-06-07T04:18:02.896" v="801" actId="14100"/>
      <pc:docMkLst>
        <pc:docMk/>
      </pc:docMkLst>
      <pc:sldChg chg="addSp delSp modSp mod">
        <pc:chgData name="ofirnahnn221@gmail.com" userId="60942fed3f1557b0" providerId="LiveId" clId="{0894872C-7F8B-4F20-8191-BD6635DD7EE1}" dt="2022-06-07T04:18:02.896" v="801" actId="14100"/>
        <pc:sldMkLst>
          <pc:docMk/>
          <pc:sldMk cId="553987762" sldId="267"/>
        </pc:sldMkLst>
        <pc:spChg chg="del mod">
          <ac:chgData name="ofirnahnn221@gmail.com" userId="60942fed3f1557b0" providerId="LiveId" clId="{0894872C-7F8B-4F20-8191-BD6635DD7EE1}" dt="2022-06-07T04:01:44.780" v="762" actId="478"/>
          <ac:spMkLst>
            <pc:docMk/>
            <pc:sldMk cId="553987762" sldId="267"/>
            <ac:spMk id="4" creationId="{CE8584AC-855E-9ED4-674C-9C1698A9FA48}"/>
          </ac:spMkLst>
        </pc:spChg>
        <pc:spChg chg="add mod">
          <ac:chgData name="ofirnahnn221@gmail.com" userId="60942fed3f1557b0" providerId="LiveId" clId="{0894872C-7F8B-4F20-8191-BD6635DD7EE1}" dt="2022-06-07T04:01:54.317" v="765" actId="1076"/>
          <ac:spMkLst>
            <pc:docMk/>
            <pc:sldMk cId="553987762" sldId="267"/>
            <ac:spMk id="5" creationId="{FE5A9F2B-0985-71F4-4C94-9085AE92837D}"/>
          </ac:spMkLst>
        </pc:spChg>
        <pc:graphicFrameChg chg="add mod modGraphic">
          <ac:chgData name="ofirnahnn221@gmail.com" userId="60942fed3f1557b0" providerId="LiveId" clId="{0894872C-7F8B-4F20-8191-BD6635DD7EE1}" dt="2022-06-07T04:17:57.824" v="800" actId="14100"/>
          <ac:graphicFrameMkLst>
            <pc:docMk/>
            <pc:sldMk cId="553987762" sldId="267"/>
            <ac:graphicFrameMk id="2" creationId="{637C71C2-21CC-9AC9-4B1D-E9842F0092D0}"/>
          </ac:graphicFrameMkLst>
        </pc:graphicFrameChg>
        <pc:picChg chg="add mod">
          <ac:chgData name="ofirnahnn221@gmail.com" userId="60942fed3f1557b0" providerId="LiveId" clId="{0894872C-7F8B-4F20-8191-BD6635DD7EE1}" dt="2022-06-07T04:18:02.896" v="801" actId="14100"/>
          <ac:picMkLst>
            <pc:docMk/>
            <pc:sldMk cId="553987762" sldId="267"/>
            <ac:picMk id="1026" creationId="{8D5D96B2-F186-59F4-C3BC-C7229D0AF5E5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eg>
</file>

<file path=ppt/media/image22.jpg>
</file>

<file path=ppt/media/image23.png>
</file>

<file path=ppt/media/image24.png>
</file>

<file path=ppt/media/image25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175BD-21C9-4834-B602-D68A636E669A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EE204-4F4B-4C3A-93D9-EEDD99E9D5C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9103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82328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32912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37328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29989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13269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31156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24137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16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06477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8118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17090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96654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59713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19860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2914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883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EE204-4F4B-4C3A-93D9-EEDD99E9D5C6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667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213C5-6B52-4EA9-83E0-0AABDB5E6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65E43-84A9-4069-BC9D-47BC9028E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34AAC-16DA-458B-B038-21FA3878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B4696-385D-4A4F-BAC9-7D0615173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C5372-CB98-4C67-93DA-699E740D2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6580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9642-6E7B-4EC4-9D03-5EF56132F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75AF9B-8B9B-4D88-94D6-1F6EC9B55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1CB05-F0EF-4D8E-8227-1EE048E4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517B8-B9B2-49AA-82CF-9394CAFA8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68EE3-4D92-495F-B046-DB13A351C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4776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A7CCD1-5DF3-4E74-A5FB-261DD6EE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7D2F4-837E-467A-8F3E-4E8BD89E9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9C191-13CA-44FC-A12F-8A429522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9FDBA-BB1E-4FBF-B918-04BD48185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4C0C2-3CBD-42BF-A9F5-D576E678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276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F9323-A5D3-4208-9647-EC0356E5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96B2A-45A6-4FB6-ADDE-79995AE9F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191E-4574-4F1B-BCC1-41424BA8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8EB4A-829C-4678-A1E7-42E8A7E66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C43EF-712B-4BF3-A240-C4D78E3A3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9602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6686-A623-4897-8060-DAB8CCE92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589F1-DD3C-4E7A-A1F9-6C253ACA7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94B9C-CA12-4A20-A209-CF6140CB9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8CBBC-B19D-4A03-8D0F-E06DADF96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4BE2A-80D0-45C3-A400-E1AF3EFD7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450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EA28-1CB3-4B9E-B14D-EAEB8C260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B8202-A8D7-4808-8914-113B9160F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966F0-3C66-4CD1-A059-BC76EE99B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FEE9C-BD8C-45C3-924C-B83A8255E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DECAF0-F9F0-4445-A4A8-B4F44395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C2C67-9671-4A16-9435-0E361FCBD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0174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9D08-0C21-41A5-B401-F3332C5D0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B29F5-2911-4923-94B1-529A97D02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28DB0-3771-4534-A62D-B5585D080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B10436-387D-462D-810A-5A95391C2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281EF-DE57-447C-A344-B43FCBB4B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5D00C-B0B3-4FF7-8D7A-D6A0E40E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896670-5D6E-49FC-9587-F3E9E7F6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3463F-15C9-498B-A68B-E0C1D4CB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7648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7924C-961A-40D1-AF79-305324DE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EF92A3-877A-4CA9-B25F-F0BFF1E2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904A77-5C42-44FB-ABA4-630730A0A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9C134-155D-46F2-B03F-2D85B3314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78618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807887-A230-47CD-9669-E10A6F3E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A1812-5707-4FFE-8EF1-1FC78036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C858F-D891-4A60-A5CF-D530660C1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37855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809A-903A-4D7A-97AB-C35925639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376FD-38C2-4A61-BDE1-3C2E65248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8B6E2-AAEF-4705-ABA9-B6C8C9DB7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C9FBF-BDAA-4297-B7E1-64F41A2BB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5D67E-68C5-49FE-9AE1-CEBD5E694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4D3E6-A77F-4185-B285-9FD7170A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55301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E0123-2D05-448F-95D2-6EA38B65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8176DA-6EB3-4AE7-AE11-EBB8487C5E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80B3-EAF0-4FC3-83E6-6AF6106C4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FB96F-16AD-4BA3-BABD-87124F97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4A35-79D2-4F1A-91FB-C21B48E3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6020D-11A8-46B0-B631-FF131ACD1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4665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758EF-E1C3-4243-9C8D-5C13527A6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E87D0-ECFE-4D3B-8D86-D393D60F2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67C01-B873-4E11-8A08-6D984E048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1978B-77F5-47E0-A2F5-C89452C091EC}" type="datetimeFigureOut">
              <a:rPr lang="en-IL" smtClean="0"/>
              <a:t>06/07/2022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AB1E8-260B-43A7-B764-AFFCEAA47E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D0E25-A9E1-4470-9C2A-F8291CE15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F5D68-E6DD-4BE8-93CA-61DB6111904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42022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3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20.jp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poker chips&#10;&#10;Description automatically generated with medium confidence">
            <a:extLst>
              <a:ext uri="{FF2B5EF4-FFF2-40B4-BE49-F238E27FC236}">
                <a16:creationId xmlns:a16="http://schemas.microsoft.com/office/drawing/2014/main" id="{EC24CF94-830A-706F-4374-CDE16C574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928" cy="721276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2AB4CE-82F0-4842-629F-D7855A4FD2C8}"/>
              </a:ext>
            </a:extLst>
          </p:cNvPr>
          <p:cNvSpPr/>
          <p:nvPr/>
        </p:nvSpPr>
        <p:spPr>
          <a:xfrm>
            <a:off x="-196760" y="431715"/>
            <a:ext cx="7886589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‘</a:t>
            </a:r>
            <a:r>
              <a:rPr lang="en-US" sz="7200" b="1" u="sng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Poker Online’ </a:t>
            </a:r>
            <a:b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review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96B842-A463-96BD-BB42-FBF116369AB8}"/>
              </a:ext>
            </a:extLst>
          </p:cNvPr>
          <p:cNvSpPr/>
          <p:nvPr/>
        </p:nvSpPr>
        <p:spPr>
          <a:xfrm>
            <a:off x="-2130583" y="2912590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Team Members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C739E50-7E56-433C-B885-5D19D1BA72B0}"/>
              </a:ext>
            </a:extLst>
          </p:cNvPr>
          <p:cNvSpPr/>
          <p:nvPr/>
        </p:nvSpPr>
        <p:spPr>
          <a:xfrm>
            <a:off x="103526" y="3775283"/>
            <a:ext cx="7886589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Amit Zohar</a:t>
            </a:r>
          </a:p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</a:t>
            </a: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Ofek</a:t>
            </a: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Ben-</a:t>
            </a: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Atar</a:t>
            </a:r>
            <a:endParaRPr lang="en-US" sz="4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   Ophir </a:t>
            </a:r>
            <a:r>
              <a:rPr lang="en-US" sz="40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Nahshoni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Golan Parsha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9781817-EFFA-0F4A-DD6E-965ECABA1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3902476"/>
            <a:ext cx="453164" cy="453164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6C3E59DB-776A-41B3-1E14-759DCAE22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5190037"/>
            <a:ext cx="453164" cy="453164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9955DF6E-3570-B59C-53E6-E97C77B2A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5777102"/>
            <a:ext cx="453164" cy="453164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D3F7E3FF-846F-24BC-5409-383B27A89C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72" y="4548048"/>
            <a:ext cx="453164" cy="453164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00D5C7C2-11A2-F77F-D5A5-B4A449000B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Class Diagram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ABA81D0-D47E-ED25-89C3-53C47DF7C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C7974A-7F0B-997F-0280-BF94415737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715" t="29682" r="14732" b="16825"/>
          <a:stretch/>
        </p:blipFill>
        <p:spPr>
          <a:xfrm>
            <a:off x="2415345" y="735107"/>
            <a:ext cx="7011684" cy="610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107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Use-Case Diagram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442DCD74-BA40-AFF3-344A-42D37019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461" y="2705559"/>
            <a:ext cx="1099456" cy="11703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2B4CFF-8E0D-15CE-BAA1-B283F4D5E97B}"/>
              </a:ext>
            </a:extLst>
          </p:cNvPr>
          <p:cNvSpPr txBox="1"/>
          <p:nvPr/>
        </p:nvSpPr>
        <p:spPr>
          <a:xfrm>
            <a:off x="2177496" y="3789710"/>
            <a:ext cx="1606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in Lobby</a:t>
            </a:r>
            <a:endParaRPr lang="en-IL" dirty="0"/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87D9CB5A-D2E6-33D1-DC0B-99ED78ACA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144" y="961926"/>
            <a:ext cx="1099456" cy="11703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AF51E-74A9-8C62-07D3-78BB609937C9}"/>
              </a:ext>
            </a:extLst>
          </p:cNvPr>
          <p:cNvSpPr txBox="1"/>
          <p:nvPr/>
        </p:nvSpPr>
        <p:spPr>
          <a:xfrm>
            <a:off x="2592647" y="2096647"/>
            <a:ext cx="1098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Visitor</a:t>
            </a:r>
            <a:endParaRPr lang="en-IL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F85FA95-FA27-3F5B-3645-5B2F2BEB938B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3486858" y="1285593"/>
            <a:ext cx="2151940" cy="50929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EEA76ABB-7FA3-60D6-89A8-B513F01A7472}"/>
              </a:ext>
            </a:extLst>
          </p:cNvPr>
          <p:cNvSpPr/>
          <p:nvPr/>
        </p:nvSpPr>
        <p:spPr>
          <a:xfrm>
            <a:off x="5638798" y="975469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Register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802FD1-330C-28FB-B617-988677618137}"/>
              </a:ext>
            </a:extLst>
          </p:cNvPr>
          <p:cNvCxnSpPr>
            <a:cxnSpLocks/>
          </p:cNvCxnSpPr>
          <p:nvPr/>
        </p:nvCxnSpPr>
        <p:spPr>
          <a:xfrm flipV="1">
            <a:off x="3425905" y="3064805"/>
            <a:ext cx="2120599" cy="33520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87B653CC-A237-6B57-8D1A-865F3F3103CE}"/>
              </a:ext>
            </a:extLst>
          </p:cNvPr>
          <p:cNvSpPr/>
          <p:nvPr/>
        </p:nvSpPr>
        <p:spPr>
          <a:xfrm>
            <a:off x="5546503" y="2744453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Create Room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352B91-BC84-402D-93CC-C934EBE6C4DE}"/>
              </a:ext>
            </a:extLst>
          </p:cNvPr>
          <p:cNvCxnSpPr>
            <a:cxnSpLocks/>
          </p:cNvCxnSpPr>
          <p:nvPr/>
        </p:nvCxnSpPr>
        <p:spPr>
          <a:xfrm>
            <a:off x="3388894" y="3425272"/>
            <a:ext cx="2157609" cy="31936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513407A-E89A-9582-D9B0-6614558DCB52}"/>
              </a:ext>
            </a:extLst>
          </p:cNvPr>
          <p:cNvSpPr/>
          <p:nvPr/>
        </p:nvSpPr>
        <p:spPr>
          <a:xfrm>
            <a:off x="5546502" y="3460580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Join Room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FFB6A783-DB3E-24BE-D81F-6449B0D02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461" y="4493011"/>
            <a:ext cx="1099456" cy="11703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29022EC-E2FE-E907-C7EC-31CE1DAE3857}"/>
              </a:ext>
            </a:extLst>
          </p:cNvPr>
          <p:cNvSpPr txBox="1"/>
          <p:nvPr/>
        </p:nvSpPr>
        <p:spPr>
          <a:xfrm>
            <a:off x="2182530" y="5706035"/>
            <a:ext cx="159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in Game</a:t>
            </a:r>
            <a:endParaRPr lang="en-IL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010861-A957-FEF1-8130-01CC844C77FA}"/>
              </a:ext>
            </a:extLst>
          </p:cNvPr>
          <p:cNvCxnSpPr>
            <a:cxnSpLocks/>
          </p:cNvCxnSpPr>
          <p:nvPr/>
        </p:nvCxnSpPr>
        <p:spPr>
          <a:xfrm flipV="1">
            <a:off x="3489895" y="4971018"/>
            <a:ext cx="1963848" cy="22425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9972DE8B-4C92-21EB-0A22-8DFE05F10A59}"/>
              </a:ext>
            </a:extLst>
          </p:cNvPr>
          <p:cNvSpPr/>
          <p:nvPr/>
        </p:nvSpPr>
        <p:spPr>
          <a:xfrm>
            <a:off x="5453743" y="4660894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Check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F782177-4314-BF7A-B105-7608AAC1A8FA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3462917" y="1771340"/>
            <a:ext cx="2175880" cy="20735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A5ABB8C1-EBC1-D82E-139F-572801E1F036}"/>
              </a:ext>
            </a:extLst>
          </p:cNvPr>
          <p:cNvSpPr/>
          <p:nvPr/>
        </p:nvSpPr>
        <p:spPr>
          <a:xfrm>
            <a:off x="5638797" y="1668566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Log-in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B08EC36-16EF-599F-2460-6AE83790333C}"/>
              </a:ext>
            </a:extLst>
          </p:cNvPr>
          <p:cNvSpPr/>
          <p:nvPr/>
        </p:nvSpPr>
        <p:spPr>
          <a:xfrm>
            <a:off x="5453742" y="5382479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Fold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811129-2538-345E-32A9-F00B2C0B881E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3489895" y="5195274"/>
            <a:ext cx="1963847" cy="49732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072F588-CDC9-E47C-6A7A-BD6916DBB43A}"/>
              </a:ext>
            </a:extLst>
          </p:cNvPr>
          <p:cNvSpPr/>
          <p:nvPr/>
        </p:nvSpPr>
        <p:spPr>
          <a:xfrm>
            <a:off x="5453741" y="6161868"/>
            <a:ext cx="2688771" cy="6202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Raise</a:t>
            </a:r>
            <a:endParaRPr lang="en-IL" dirty="0">
              <a:solidFill>
                <a:sysClr val="windowText" lastClr="00000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FCE268-8914-89C6-F978-9597B2526BC2}"/>
              </a:ext>
            </a:extLst>
          </p:cNvPr>
          <p:cNvCxnSpPr>
            <a:cxnSpLocks/>
          </p:cNvCxnSpPr>
          <p:nvPr/>
        </p:nvCxnSpPr>
        <p:spPr>
          <a:xfrm>
            <a:off x="3486858" y="5195274"/>
            <a:ext cx="1972956" cy="121359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BB4BD7AD-A9AB-9083-7017-4CA19C7F1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1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114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3FE897CE-C66E-B95B-8581-FB02A44C6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04" y="4042734"/>
            <a:ext cx="1118432" cy="1118432"/>
          </a:xfrm>
          <a:prstGeom prst="rect">
            <a:avLst/>
          </a:prstGeom>
        </p:spPr>
      </p:pic>
      <p:pic>
        <p:nvPicPr>
          <p:cNvPr id="113" name="Picture 112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53EC041B-CFED-72EC-60E9-D662FEAEE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" y="2476823"/>
            <a:ext cx="1500724" cy="1313134"/>
          </a:xfrm>
          <a:prstGeom prst="rect">
            <a:avLst/>
          </a:prstGeom>
        </p:spPr>
      </p:pic>
      <p:pic>
        <p:nvPicPr>
          <p:cNvPr id="79" name="Picture 78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9B9C4464-CBD6-9111-7779-7131162A5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9281"/>
            <a:ext cx="1500724" cy="131313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3189977-82B5-49D6-B88E-F0775D793A2A}"/>
              </a:ext>
            </a:extLst>
          </p:cNvPr>
          <p:cNvSpPr txBox="1"/>
          <p:nvPr/>
        </p:nvSpPr>
        <p:spPr>
          <a:xfrm>
            <a:off x="287874" y="2268032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E98A55B-2B52-452D-9796-A9DB2092D932}"/>
              </a:ext>
            </a:extLst>
          </p:cNvPr>
          <p:cNvSpPr txBox="1"/>
          <p:nvPr/>
        </p:nvSpPr>
        <p:spPr>
          <a:xfrm>
            <a:off x="9322860" y="965941"/>
            <a:ext cx="208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DataBase</a:t>
            </a:r>
            <a:endParaRPr lang="en-IL" sz="24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3898A6-C755-6481-4B3E-73EAEC187D63}"/>
              </a:ext>
            </a:extLst>
          </p:cNvPr>
          <p:cNvSpPr txBox="1"/>
          <p:nvPr/>
        </p:nvSpPr>
        <p:spPr>
          <a:xfrm>
            <a:off x="4664663" y="735108"/>
            <a:ext cx="208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Server-Hub</a:t>
            </a:r>
            <a:endParaRPr lang="en-IL" sz="2400" b="1" dirty="0"/>
          </a:p>
        </p:txBody>
      </p:sp>
      <p:pic>
        <p:nvPicPr>
          <p:cNvPr id="77" name="Picture 76" descr="Chart&#10;&#10;Description automatically generated">
            <a:extLst>
              <a:ext uri="{FF2B5EF4-FFF2-40B4-BE49-F238E27FC236}">
                <a16:creationId xmlns:a16="http://schemas.microsoft.com/office/drawing/2014/main" id="{A8BCB8FF-2950-E87B-5ADC-287FF78ACD4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88" b="7560"/>
          <a:stretch/>
        </p:blipFill>
        <p:spPr>
          <a:xfrm>
            <a:off x="8454654" y="1462126"/>
            <a:ext cx="3146408" cy="4635181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B1F26C90-3D43-2D2B-57C4-4871968A399A}"/>
              </a:ext>
            </a:extLst>
          </p:cNvPr>
          <p:cNvSpPr txBox="1"/>
          <p:nvPr/>
        </p:nvSpPr>
        <p:spPr>
          <a:xfrm>
            <a:off x="301765" y="740986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3B7A716E-0FBA-4E20-8691-0D6B08F25738}"/>
              </a:ext>
            </a:extLst>
          </p:cNvPr>
          <p:cNvSpPr txBox="1"/>
          <p:nvPr/>
        </p:nvSpPr>
        <p:spPr>
          <a:xfrm>
            <a:off x="301765" y="3619768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pic>
        <p:nvPicPr>
          <p:cNvPr id="118" name="Picture 117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58363A60-AEF4-F50D-20E2-F652A7D3D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04" y="5579806"/>
            <a:ext cx="1118432" cy="1118432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0E2757F8-CC27-36E0-3FE1-DA2D33DBCF7E}"/>
              </a:ext>
            </a:extLst>
          </p:cNvPr>
          <p:cNvSpPr txBox="1"/>
          <p:nvPr/>
        </p:nvSpPr>
        <p:spPr>
          <a:xfrm>
            <a:off x="263223" y="5161166"/>
            <a:ext cx="969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  <a:endParaRPr lang="en-IL" sz="2400" b="1" dirty="0"/>
          </a:p>
        </p:txBody>
      </p:sp>
      <p:pic>
        <p:nvPicPr>
          <p:cNvPr id="121" name="Picture 120" descr="A picture containing icon&#10;&#10;Description automatically generated">
            <a:extLst>
              <a:ext uri="{FF2B5EF4-FFF2-40B4-BE49-F238E27FC236}">
                <a16:creationId xmlns:a16="http://schemas.microsoft.com/office/drawing/2014/main" id="{98185189-AE70-906B-7854-06F9AE020F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801" y="1262135"/>
            <a:ext cx="4876800" cy="4876800"/>
          </a:xfrm>
          <a:prstGeom prst="rect">
            <a:avLst/>
          </a:prstGeom>
        </p:spPr>
      </p:pic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99A37F8-A420-BA5D-66BE-5C6BCE1CAE41}"/>
              </a:ext>
            </a:extLst>
          </p:cNvPr>
          <p:cNvCxnSpPr>
            <a:cxnSpLocks/>
          </p:cNvCxnSpPr>
          <p:nvPr/>
        </p:nvCxnSpPr>
        <p:spPr>
          <a:xfrm>
            <a:off x="6840805" y="3704910"/>
            <a:ext cx="1644106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CD65817D-4802-3B97-B1E1-F38BFE26AD52}"/>
              </a:ext>
            </a:extLst>
          </p:cNvPr>
          <p:cNvCxnSpPr>
            <a:cxnSpLocks/>
          </p:cNvCxnSpPr>
          <p:nvPr/>
        </p:nvCxnSpPr>
        <p:spPr>
          <a:xfrm>
            <a:off x="1510129" y="1427606"/>
            <a:ext cx="2239133" cy="130209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312813D3-2905-5641-F574-1953BAFE13F7}"/>
              </a:ext>
            </a:extLst>
          </p:cNvPr>
          <p:cNvCxnSpPr>
            <a:cxnSpLocks/>
            <a:stCxn id="113" idx="3"/>
          </p:cNvCxnSpPr>
          <p:nvPr/>
        </p:nvCxnSpPr>
        <p:spPr>
          <a:xfrm>
            <a:off x="1510129" y="3133390"/>
            <a:ext cx="2239133" cy="17074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B73769FA-54BC-4205-F550-D41144363DA5}"/>
              </a:ext>
            </a:extLst>
          </p:cNvPr>
          <p:cNvCxnSpPr>
            <a:cxnSpLocks/>
          </p:cNvCxnSpPr>
          <p:nvPr/>
        </p:nvCxnSpPr>
        <p:spPr>
          <a:xfrm flipV="1">
            <a:off x="1349859" y="3704910"/>
            <a:ext cx="2399403" cy="90677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DC0657D3-E060-8BF5-DAD3-B282546B08D9}"/>
              </a:ext>
            </a:extLst>
          </p:cNvPr>
          <p:cNvCxnSpPr>
            <a:cxnSpLocks/>
          </p:cNvCxnSpPr>
          <p:nvPr/>
        </p:nvCxnSpPr>
        <p:spPr>
          <a:xfrm flipV="1">
            <a:off x="1388084" y="4081433"/>
            <a:ext cx="2503366" cy="205750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Physical Ar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chitecture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84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Logical Ar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chitecture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CD3FDC-49A2-C975-B444-03FEE494DAE5}"/>
              </a:ext>
            </a:extLst>
          </p:cNvPr>
          <p:cNvSpPr txBox="1"/>
          <p:nvPr/>
        </p:nvSpPr>
        <p:spPr>
          <a:xfrm>
            <a:off x="114744" y="920404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Presentation Tier</a:t>
            </a:r>
            <a:endParaRPr lang="en-IL" sz="2400" b="1" u="sn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FFBE83-CC08-D116-6C26-6BBAA1376E7A}"/>
              </a:ext>
            </a:extLst>
          </p:cNvPr>
          <p:cNvSpPr txBox="1"/>
          <p:nvPr/>
        </p:nvSpPr>
        <p:spPr>
          <a:xfrm>
            <a:off x="5206605" y="852929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Application Tier</a:t>
            </a:r>
            <a:endParaRPr lang="en-IL" sz="2400" b="1" u="sng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D1A50B-B4D2-E3D9-100D-B5A43E502B95}"/>
              </a:ext>
            </a:extLst>
          </p:cNvPr>
          <p:cNvSpPr txBox="1"/>
          <p:nvPr/>
        </p:nvSpPr>
        <p:spPr>
          <a:xfrm>
            <a:off x="9553598" y="826886"/>
            <a:ext cx="25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Data Tier</a:t>
            </a:r>
            <a:endParaRPr lang="en-IL" sz="2400" b="1" u="sng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73CC141-B3CD-9025-678A-103058785C1D}"/>
              </a:ext>
            </a:extLst>
          </p:cNvPr>
          <p:cNvCxnSpPr>
            <a:cxnSpLocks/>
          </p:cNvCxnSpPr>
          <p:nvPr/>
        </p:nvCxnSpPr>
        <p:spPr>
          <a:xfrm>
            <a:off x="1992085" y="1613188"/>
            <a:ext cx="0" cy="468964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8E1CD5B-9D47-8748-1B9D-6B51BD681030}"/>
              </a:ext>
            </a:extLst>
          </p:cNvPr>
          <p:cNvCxnSpPr>
            <a:cxnSpLocks/>
          </p:cNvCxnSpPr>
          <p:nvPr/>
        </p:nvCxnSpPr>
        <p:spPr>
          <a:xfrm>
            <a:off x="10276113" y="1460865"/>
            <a:ext cx="0" cy="5201192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6033044-AA88-DEAA-381B-B46ACC16214D}"/>
              </a:ext>
            </a:extLst>
          </p:cNvPr>
          <p:cNvCxnSpPr>
            <a:cxnSpLocks/>
          </p:cNvCxnSpPr>
          <p:nvPr/>
        </p:nvCxnSpPr>
        <p:spPr>
          <a:xfrm>
            <a:off x="1735486" y="2598939"/>
            <a:ext cx="1176942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971E069-EF3F-69F9-8BFD-5A003E5021E0}"/>
              </a:ext>
            </a:extLst>
          </p:cNvPr>
          <p:cNvCxnSpPr>
            <a:cxnSpLocks/>
          </p:cNvCxnSpPr>
          <p:nvPr/>
        </p:nvCxnSpPr>
        <p:spPr>
          <a:xfrm>
            <a:off x="1696887" y="4100058"/>
            <a:ext cx="1254140" cy="64929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 descr="A black cell phone&#10;&#10;Description automatically generated with low confidence">
            <a:extLst>
              <a:ext uri="{FF2B5EF4-FFF2-40B4-BE49-F238E27FC236}">
                <a16:creationId xmlns:a16="http://schemas.microsoft.com/office/drawing/2014/main" id="{6640FB20-116C-6F6E-2D45-9056D3245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85" y="5136070"/>
            <a:ext cx="1118432" cy="1118432"/>
          </a:xfrm>
          <a:prstGeom prst="rect">
            <a:avLst/>
          </a:prstGeom>
        </p:spPr>
      </p:pic>
      <p:pic>
        <p:nvPicPr>
          <p:cNvPr id="41" name="Picture 40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8CC3E77E-BE36-6E0C-C0B3-8A9218A11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86" y="3570159"/>
            <a:ext cx="1500724" cy="1313134"/>
          </a:xfrm>
          <a:prstGeom prst="rect">
            <a:avLst/>
          </a:prstGeom>
        </p:spPr>
      </p:pic>
      <p:pic>
        <p:nvPicPr>
          <p:cNvPr id="42" name="Picture 41" descr="A computer with a blank screen&#10;&#10;Description automatically generated with low confidence">
            <a:extLst>
              <a:ext uri="{FF2B5EF4-FFF2-40B4-BE49-F238E27FC236}">
                <a16:creationId xmlns:a16="http://schemas.microsoft.com/office/drawing/2014/main" id="{DFBC6728-15AE-1211-070F-A4C2359CD1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81" y="2002617"/>
            <a:ext cx="1500724" cy="1313134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C3F822C-4D8E-D70F-EEF6-8831F4EFB2AE}"/>
              </a:ext>
            </a:extLst>
          </p:cNvPr>
          <p:cNvSpPr txBox="1"/>
          <p:nvPr/>
        </p:nvSpPr>
        <p:spPr>
          <a:xfrm>
            <a:off x="323000" y="3473323"/>
            <a:ext cx="1213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Client-2</a:t>
            </a:r>
            <a:endParaRPr lang="en-IL" sz="2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2F88F4-880D-35FA-D517-D2EEB4C45284}"/>
              </a:ext>
            </a:extLst>
          </p:cNvPr>
          <p:cNvSpPr txBox="1"/>
          <p:nvPr/>
        </p:nvSpPr>
        <p:spPr>
          <a:xfrm>
            <a:off x="332085" y="1868713"/>
            <a:ext cx="1348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Client-1</a:t>
            </a:r>
            <a:endParaRPr lang="en-IL" sz="24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2F8190-B67F-1757-F8F4-513A61506646}"/>
              </a:ext>
            </a:extLst>
          </p:cNvPr>
          <p:cNvSpPr txBox="1"/>
          <p:nvPr/>
        </p:nvSpPr>
        <p:spPr>
          <a:xfrm>
            <a:off x="291821" y="4749356"/>
            <a:ext cx="1198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Client-n</a:t>
            </a:r>
            <a:endParaRPr lang="en-IL" sz="2400" b="1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B784C13-A083-2F7D-C612-1C20B2D3DFA9}"/>
              </a:ext>
            </a:extLst>
          </p:cNvPr>
          <p:cNvCxnSpPr>
            <a:cxnSpLocks/>
          </p:cNvCxnSpPr>
          <p:nvPr/>
        </p:nvCxnSpPr>
        <p:spPr>
          <a:xfrm flipV="1">
            <a:off x="1696887" y="5013260"/>
            <a:ext cx="1254140" cy="64929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6E387A4E-F61F-A534-8835-EDEE9D169E7D}"/>
              </a:ext>
            </a:extLst>
          </p:cNvPr>
          <p:cNvSpPr txBox="1"/>
          <p:nvPr/>
        </p:nvSpPr>
        <p:spPr>
          <a:xfrm rot="1710035">
            <a:off x="2040318" y="4255430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Con-Id-2</a:t>
            </a:r>
            <a:endParaRPr lang="en-IL" sz="16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C35D722-4372-5BA4-8E82-81D29F609E38}"/>
              </a:ext>
            </a:extLst>
          </p:cNvPr>
          <p:cNvSpPr txBox="1"/>
          <p:nvPr/>
        </p:nvSpPr>
        <p:spPr>
          <a:xfrm>
            <a:off x="1972686" y="2285282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Con-Id-1</a:t>
            </a:r>
            <a:endParaRPr lang="en-IL" sz="16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8F49A53-BA5B-CDDA-3DB3-BD516250C756}"/>
              </a:ext>
            </a:extLst>
          </p:cNvPr>
          <p:cNvSpPr txBox="1"/>
          <p:nvPr/>
        </p:nvSpPr>
        <p:spPr>
          <a:xfrm rot="19741006">
            <a:off x="1893416" y="4861372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Con-Id-n</a:t>
            </a:r>
            <a:endParaRPr lang="en-IL" sz="1600" b="1" dirty="0"/>
          </a:p>
        </p:txBody>
      </p:sp>
      <p:pic>
        <p:nvPicPr>
          <p:cNvPr id="59" name="Picture 58" descr="Shape&#10;&#10;Description automatically generated with low confidence">
            <a:extLst>
              <a:ext uri="{FF2B5EF4-FFF2-40B4-BE49-F238E27FC236}">
                <a16:creationId xmlns:a16="http://schemas.microsoft.com/office/drawing/2014/main" id="{DD9B60F0-A694-83A3-7A81-2DC5C782F0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242" y="2049116"/>
            <a:ext cx="914771" cy="973727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C5D20BD7-0C38-E5EC-B9C8-9183244F4845}"/>
              </a:ext>
            </a:extLst>
          </p:cNvPr>
          <p:cNvSpPr txBox="1"/>
          <p:nvPr/>
        </p:nvSpPr>
        <p:spPr>
          <a:xfrm>
            <a:off x="2749498" y="2928015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User-Id-1</a:t>
            </a:r>
            <a:endParaRPr lang="en-IL" sz="1600" b="1" dirty="0"/>
          </a:p>
        </p:txBody>
      </p:sp>
      <p:pic>
        <p:nvPicPr>
          <p:cNvPr id="61" name="Picture 60" descr="Shape&#10;&#10;Description automatically generated with low confidence">
            <a:extLst>
              <a:ext uri="{FF2B5EF4-FFF2-40B4-BE49-F238E27FC236}">
                <a16:creationId xmlns:a16="http://schemas.microsoft.com/office/drawing/2014/main" id="{486C81AC-16FE-DBB6-8584-DF1F5E161E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520" y="4397618"/>
            <a:ext cx="914771" cy="973727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96261B62-1C50-1383-18D5-431ABE85C9EA}"/>
              </a:ext>
            </a:extLst>
          </p:cNvPr>
          <p:cNvSpPr txBox="1"/>
          <p:nvPr/>
        </p:nvSpPr>
        <p:spPr>
          <a:xfrm>
            <a:off x="2805776" y="5276517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User-Id-2</a:t>
            </a:r>
            <a:endParaRPr lang="en-IL" sz="16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FACAE7-9AA5-66D4-CDEA-B6D5E1296C2C}"/>
              </a:ext>
            </a:extLst>
          </p:cNvPr>
          <p:cNvSpPr/>
          <p:nvPr/>
        </p:nvSpPr>
        <p:spPr>
          <a:xfrm>
            <a:off x="3888502" y="2177387"/>
            <a:ext cx="5451495" cy="3845342"/>
          </a:xfrm>
          <a:prstGeom prst="rect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1428649-5743-91B5-F11D-9DD03214E39E}"/>
              </a:ext>
            </a:extLst>
          </p:cNvPr>
          <p:cNvSpPr txBox="1"/>
          <p:nvPr/>
        </p:nvSpPr>
        <p:spPr>
          <a:xfrm>
            <a:off x="4904142" y="1510140"/>
            <a:ext cx="269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Signal-R Server</a:t>
            </a:r>
            <a:endParaRPr lang="en-IL" sz="2400" b="1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D3E833C-28D4-427B-3B90-43DF771C44DF}"/>
              </a:ext>
            </a:extLst>
          </p:cNvPr>
          <p:cNvCxnSpPr>
            <a:cxnSpLocks/>
          </p:cNvCxnSpPr>
          <p:nvPr/>
        </p:nvCxnSpPr>
        <p:spPr>
          <a:xfrm>
            <a:off x="3485464" y="2659184"/>
            <a:ext cx="73742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BADB07C-04A9-EF0F-62AA-8A59A975CC96}"/>
              </a:ext>
            </a:extLst>
          </p:cNvPr>
          <p:cNvCxnSpPr>
            <a:cxnSpLocks/>
          </p:cNvCxnSpPr>
          <p:nvPr/>
        </p:nvCxnSpPr>
        <p:spPr>
          <a:xfrm flipV="1">
            <a:off x="3514330" y="5013260"/>
            <a:ext cx="708555" cy="1738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0276FC7-FA6E-FCD8-DB83-64CFFC4D5C9A}"/>
              </a:ext>
            </a:extLst>
          </p:cNvPr>
          <p:cNvSpPr/>
          <p:nvPr/>
        </p:nvSpPr>
        <p:spPr>
          <a:xfrm>
            <a:off x="4533627" y="3295604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Sign-in</a:t>
            </a:r>
            <a:endParaRPr lang="en-IL" sz="1600" dirty="0">
              <a:solidFill>
                <a:schemeClr val="tx1"/>
              </a:solidFill>
            </a:endParaRPr>
          </a:p>
        </p:txBody>
      </p:sp>
      <p:pic>
        <p:nvPicPr>
          <p:cNvPr id="72" name="Picture 71" descr="Shape&#10;&#10;Description automatically generated with low confidence">
            <a:extLst>
              <a:ext uri="{FF2B5EF4-FFF2-40B4-BE49-F238E27FC236}">
                <a16:creationId xmlns:a16="http://schemas.microsoft.com/office/drawing/2014/main" id="{F872A90F-1C7E-6358-4A96-893A871267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896" y="3240995"/>
            <a:ext cx="914771" cy="97372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C3AC43F3-44F9-53B3-9A82-A6DB194ACDB9}"/>
              </a:ext>
            </a:extLst>
          </p:cNvPr>
          <p:cNvSpPr txBox="1"/>
          <p:nvPr/>
        </p:nvSpPr>
        <p:spPr>
          <a:xfrm>
            <a:off x="2815152" y="4119894"/>
            <a:ext cx="1417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Visitor</a:t>
            </a:r>
            <a:endParaRPr lang="en-IL" sz="1600" b="1" dirty="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6B40D01-96C0-4B16-98F8-7A0EB7673819}"/>
              </a:ext>
            </a:extLst>
          </p:cNvPr>
          <p:cNvCxnSpPr>
            <a:cxnSpLocks/>
          </p:cNvCxnSpPr>
          <p:nvPr/>
        </p:nvCxnSpPr>
        <p:spPr>
          <a:xfrm>
            <a:off x="3514330" y="3856613"/>
            <a:ext cx="737421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E33705E-546C-0CB7-DE32-D8BF6ED81D37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1680205" y="2914383"/>
            <a:ext cx="1077691" cy="813476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9590A03-ABD0-7011-D068-CAAEEFFD4BB1}"/>
              </a:ext>
            </a:extLst>
          </p:cNvPr>
          <p:cNvSpPr/>
          <p:nvPr/>
        </p:nvSpPr>
        <p:spPr>
          <a:xfrm>
            <a:off x="4534893" y="2839233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Register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F0C87E1-21EB-90C5-A315-0EC9538E6662}"/>
              </a:ext>
            </a:extLst>
          </p:cNvPr>
          <p:cNvSpPr/>
          <p:nvPr/>
        </p:nvSpPr>
        <p:spPr>
          <a:xfrm>
            <a:off x="4388556" y="2693019"/>
            <a:ext cx="1642128" cy="1103528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C08BC5-D412-DBDE-8AF2-0DCE6F7DC428}"/>
              </a:ext>
            </a:extLst>
          </p:cNvPr>
          <p:cNvSpPr txBox="1"/>
          <p:nvPr/>
        </p:nvSpPr>
        <p:spPr>
          <a:xfrm>
            <a:off x="4534794" y="2350433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Home Page</a:t>
            </a:r>
            <a:endParaRPr lang="en-IL" b="1" dirty="0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C7AF95FA-4C0F-E679-EC0E-83AD6A4A4D6D}"/>
              </a:ext>
            </a:extLst>
          </p:cNvPr>
          <p:cNvSpPr/>
          <p:nvPr/>
        </p:nvSpPr>
        <p:spPr>
          <a:xfrm>
            <a:off x="4545049" y="4838213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Join Room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924ED635-B22C-B0A7-4DE6-5A39036E87D8}"/>
              </a:ext>
            </a:extLst>
          </p:cNvPr>
          <p:cNvSpPr/>
          <p:nvPr/>
        </p:nvSpPr>
        <p:spPr>
          <a:xfrm>
            <a:off x="4546315" y="4381842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Create Room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0BCFAFE-D0FE-27A4-3826-7985F230D65F}"/>
              </a:ext>
            </a:extLst>
          </p:cNvPr>
          <p:cNvSpPr/>
          <p:nvPr/>
        </p:nvSpPr>
        <p:spPr>
          <a:xfrm>
            <a:off x="4399978" y="4235628"/>
            <a:ext cx="1642128" cy="1103528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EBC357D-8E61-0867-79A5-43ACB4F77ABE}"/>
              </a:ext>
            </a:extLst>
          </p:cNvPr>
          <p:cNvSpPr txBox="1"/>
          <p:nvPr/>
        </p:nvSpPr>
        <p:spPr>
          <a:xfrm>
            <a:off x="4749428" y="3888569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Lobby</a:t>
            </a:r>
            <a:endParaRPr lang="en-IL" b="1" dirty="0"/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D51B2CD0-D7EF-1F17-E7C0-D22EE1A86702}"/>
              </a:ext>
            </a:extLst>
          </p:cNvPr>
          <p:cNvSpPr/>
          <p:nvPr/>
        </p:nvSpPr>
        <p:spPr>
          <a:xfrm>
            <a:off x="6855827" y="4843969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Fold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E0621562-C307-F3FC-D21D-3D992A96091C}"/>
              </a:ext>
            </a:extLst>
          </p:cNvPr>
          <p:cNvSpPr/>
          <p:nvPr/>
        </p:nvSpPr>
        <p:spPr>
          <a:xfrm>
            <a:off x="6857093" y="4387598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Check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36E8F30-D82E-C088-8FA2-A6A2B1889EB9}"/>
              </a:ext>
            </a:extLst>
          </p:cNvPr>
          <p:cNvSpPr/>
          <p:nvPr/>
        </p:nvSpPr>
        <p:spPr>
          <a:xfrm>
            <a:off x="6710756" y="4241384"/>
            <a:ext cx="1642128" cy="1539635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9B9E509-63FB-7D4D-8D54-B5E2C7E9DE5D}"/>
              </a:ext>
            </a:extLst>
          </p:cNvPr>
          <p:cNvSpPr txBox="1"/>
          <p:nvPr/>
        </p:nvSpPr>
        <p:spPr>
          <a:xfrm>
            <a:off x="7137855" y="3896897"/>
            <a:ext cx="26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Room</a:t>
            </a:r>
            <a:endParaRPr lang="en-IL" b="1" dirty="0"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7D3936C8-B738-B822-E5DC-D28E9043533F}"/>
              </a:ext>
            </a:extLst>
          </p:cNvPr>
          <p:cNvSpPr/>
          <p:nvPr/>
        </p:nvSpPr>
        <p:spPr>
          <a:xfrm>
            <a:off x="6869451" y="5328266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Raise</a:t>
            </a:r>
            <a:endParaRPr lang="en-IL" sz="16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4EC94B4-198C-8247-228F-9168A1EE8C49}"/>
              </a:ext>
            </a:extLst>
          </p:cNvPr>
          <p:cNvCxnSpPr>
            <a:cxnSpLocks/>
          </p:cNvCxnSpPr>
          <p:nvPr/>
        </p:nvCxnSpPr>
        <p:spPr>
          <a:xfrm flipV="1">
            <a:off x="6346371" y="1935425"/>
            <a:ext cx="0" cy="28722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633F6ECC-8F51-85B1-BD0C-A7049020AE7C}"/>
              </a:ext>
            </a:extLst>
          </p:cNvPr>
          <p:cNvCxnSpPr>
            <a:cxnSpLocks/>
          </p:cNvCxnSpPr>
          <p:nvPr/>
        </p:nvCxnSpPr>
        <p:spPr>
          <a:xfrm flipH="1" flipV="1">
            <a:off x="5910413" y="3244783"/>
            <a:ext cx="435958" cy="1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6C99AD9-7A0B-8F27-EEA6-C20FEDC92052}"/>
              </a:ext>
            </a:extLst>
          </p:cNvPr>
          <p:cNvCxnSpPr>
            <a:cxnSpLocks/>
          </p:cNvCxnSpPr>
          <p:nvPr/>
        </p:nvCxnSpPr>
        <p:spPr>
          <a:xfrm flipH="1" flipV="1">
            <a:off x="5910413" y="4797568"/>
            <a:ext cx="435958" cy="10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C4D5BBE-6768-102E-DEC7-74EFABECCDC5}"/>
              </a:ext>
            </a:extLst>
          </p:cNvPr>
          <p:cNvCxnSpPr>
            <a:cxnSpLocks/>
          </p:cNvCxnSpPr>
          <p:nvPr/>
        </p:nvCxnSpPr>
        <p:spPr>
          <a:xfrm>
            <a:off x="6346371" y="4807712"/>
            <a:ext cx="44327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4721D49-8E7D-2CF0-051C-6746447A20E9}"/>
              </a:ext>
            </a:extLst>
          </p:cNvPr>
          <p:cNvCxnSpPr>
            <a:cxnSpLocks/>
          </p:cNvCxnSpPr>
          <p:nvPr/>
        </p:nvCxnSpPr>
        <p:spPr>
          <a:xfrm>
            <a:off x="6346371" y="2770145"/>
            <a:ext cx="44327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Picture 99" descr="A picture containing clock, watch&#10;&#10;Description automatically generated">
            <a:extLst>
              <a:ext uri="{FF2B5EF4-FFF2-40B4-BE49-F238E27FC236}">
                <a16:creationId xmlns:a16="http://schemas.microsoft.com/office/drawing/2014/main" id="{00165377-EF01-AED4-DD57-B174A32C42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9" t="10463" r="19550" b="11702"/>
          <a:stretch/>
        </p:blipFill>
        <p:spPr>
          <a:xfrm>
            <a:off x="6837636" y="2516522"/>
            <a:ext cx="789023" cy="738405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BB2D0483-FE14-D089-621D-705EAAE0BE22}"/>
              </a:ext>
            </a:extLst>
          </p:cNvPr>
          <p:cNvSpPr/>
          <p:nvPr/>
        </p:nvSpPr>
        <p:spPr>
          <a:xfrm>
            <a:off x="6777492" y="2502206"/>
            <a:ext cx="859452" cy="738789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234F0C5-E64F-C69C-F2E7-551A9B94F4C6}"/>
              </a:ext>
            </a:extLst>
          </p:cNvPr>
          <p:cNvSpPr txBox="1"/>
          <p:nvPr/>
        </p:nvSpPr>
        <p:spPr>
          <a:xfrm>
            <a:off x="6863718" y="2193342"/>
            <a:ext cx="887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Timer</a:t>
            </a:r>
            <a:endParaRPr lang="en-IL" b="1" dirty="0"/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CAB067E-24FE-1B45-9D32-FB8FFC61D503}"/>
              </a:ext>
            </a:extLst>
          </p:cNvPr>
          <p:cNvCxnSpPr>
            <a:cxnSpLocks/>
          </p:cNvCxnSpPr>
          <p:nvPr/>
        </p:nvCxnSpPr>
        <p:spPr>
          <a:xfrm>
            <a:off x="6324755" y="3880241"/>
            <a:ext cx="4209712" cy="65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4" name="Picture 123" descr="Chart&#10;&#10;Description automatically generated">
            <a:extLst>
              <a:ext uri="{FF2B5EF4-FFF2-40B4-BE49-F238E27FC236}">
                <a16:creationId xmlns:a16="http://schemas.microsoft.com/office/drawing/2014/main" id="{3493E454-4D48-7D65-1970-188AAD3A982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88" b="7560"/>
          <a:stretch/>
        </p:blipFill>
        <p:spPr>
          <a:xfrm>
            <a:off x="10542240" y="4278721"/>
            <a:ext cx="1343007" cy="1815010"/>
          </a:xfrm>
          <a:prstGeom prst="rect">
            <a:avLst/>
          </a:prstGeom>
        </p:spPr>
      </p:pic>
      <p:sp>
        <p:nvSpPr>
          <p:cNvPr id="126" name="Rectangle 125">
            <a:extLst>
              <a:ext uri="{FF2B5EF4-FFF2-40B4-BE49-F238E27FC236}">
                <a16:creationId xmlns:a16="http://schemas.microsoft.com/office/drawing/2014/main" id="{6440240F-ED95-9974-0E57-260BB1FF90B0}"/>
              </a:ext>
            </a:extLst>
          </p:cNvPr>
          <p:cNvSpPr/>
          <p:nvPr/>
        </p:nvSpPr>
        <p:spPr>
          <a:xfrm>
            <a:off x="10479630" y="2416369"/>
            <a:ext cx="1640464" cy="1703525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CD385A1-BBF3-0F15-9BEE-F86AC5F49E65}"/>
              </a:ext>
            </a:extLst>
          </p:cNvPr>
          <p:cNvSpPr txBox="1"/>
          <p:nvPr/>
        </p:nvSpPr>
        <p:spPr>
          <a:xfrm>
            <a:off x="10866724" y="2012129"/>
            <a:ext cx="2138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Data</a:t>
            </a:r>
            <a:endParaRPr lang="en-IL" sz="2400" b="1" dirty="0"/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61A23435-AD4A-38D0-B4C1-BE7B8BDFFAA9}"/>
              </a:ext>
            </a:extLst>
          </p:cNvPr>
          <p:cNvSpPr/>
          <p:nvPr/>
        </p:nvSpPr>
        <p:spPr>
          <a:xfrm>
            <a:off x="10619243" y="2674966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8AD60524-A889-3DC6-80B5-BC192BFC33D7}"/>
              </a:ext>
            </a:extLst>
          </p:cNvPr>
          <p:cNvSpPr/>
          <p:nvPr/>
        </p:nvSpPr>
        <p:spPr>
          <a:xfrm>
            <a:off x="10626352" y="3140447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Rooms-Table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2F6652D0-004A-5051-1AE6-E7D10BE73C6B}"/>
              </a:ext>
            </a:extLst>
          </p:cNvPr>
          <p:cNvSpPr/>
          <p:nvPr/>
        </p:nvSpPr>
        <p:spPr>
          <a:xfrm>
            <a:off x="10639138" y="3627739"/>
            <a:ext cx="1323112" cy="3385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Cards-Table</a:t>
            </a:r>
            <a:endParaRPr lang="en-IL" sz="1600" dirty="0">
              <a:solidFill>
                <a:schemeClr val="tx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855FBF7-FFF5-64EC-FD93-BC59990D3B52}"/>
              </a:ext>
            </a:extLst>
          </p:cNvPr>
          <p:cNvSpPr txBox="1"/>
          <p:nvPr/>
        </p:nvSpPr>
        <p:spPr>
          <a:xfrm>
            <a:off x="7848596" y="2383546"/>
            <a:ext cx="166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Functionality</a:t>
            </a:r>
            <a:endParaRPr lang="en-IL" b="1" dirty="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1F958043-0B4A-7455-BA8B-B6C4F48E69BC}"/>
              </a:ext>
            </a:extLst>
          </p:cNvPr>
          <p:cNvSpPr/>
          <p:nvPr/>
        </p:nvSpPr>
        <p:spPr>
          <a:xfrm>
            <a:off x="7794516" y="2725478"/>
            <a:ext cx="1455291" cy="951169"/>
          </a:xfrm>
          <a:prstGeom prst="rect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0C505070-9D39-1BAF-07A9-7E5093B518D5}"/>
              </a:ext>
            </a:extLst>
          </p:cNvPr>
          <p:cNvCxnSpPr>
            <a:cxnSpLocks/>
          </p:cNvCxnSpPr>
          <p:nvPr/>
        </p:nvCxnSpPr>
        <p:spPr>
          <a:xfrm>
            <a:off x="6324755" y="3570159"/>
            <a:ext cx="14268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11" descr="Icon&#10;&#10;Description automatically generated">
            <a:extLst>
              <a:ext uri="{FF2B5EF4-FFF2-40B4-BE49-F238E27FC236}">
                <a16:creationId xmlns:a16="http://schemas.microsoft.com/office/drawing/2014/main" id="{9DBBF5A0-7174-0707-93E1-4DCB21ED7A6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1" r="6495"/>
          <a:stretch/>
        </p:blipFill>
        <p:spPr>
          <a:xfrm>
            <a:off x="7887024" y="2765799"/>
            <a:ext cx="1313821" cy="838064"/>
          </a:xfrm>
          <a:prstGeom prst="rect">
            <a:avLst/>
          </a:prstGeom>
        </p:spPr>
      </p:pic>
      <p:pic>
        <p:nvPicPr>
          <p:cNvPr id="141" name="Picture 140" descr="Icon&#10;&#10;Description automatically generated">
            <a:extLst>
              <a:ext uri="{FF2B5EF4-FFF2-40B4-BE49-F238E27FC236}">
                <a16:creationId xmlns:a16="http://schemas.microsoft.com/office/drawing/2014/main" id="{DFEAD4D5-4286-836E-28C8-64D8685AEF9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0" r="28120"/>
          <a:stretch/>
        </p:blipFill>
        <p:spPr>
          <a:xfrm>
            <a:off x="6933565" y="1411825"/>
            <a:ext cx="583818" cy="628308"/>
          </a:xfrm>
          <a:prstGeom prst="rect">
            <a:avLst/>
          </a:prstGeom>
        </p:spPr>
      </p:pic>
      <p:pic>
        <p:nvPicPr>
          <p:cNvPr id="144" name="Picture 143" descr="Logo&#10;&#10;Description automatically generated">
            <a:extLst>
              <a:ext uri="{FF2B5EF4-FFF2-40B4-BE49-F238E27FC236}">
                <a16:creationId xmlns:a16="http://schemas.microsoft.com/office/drawing/2014/main" id="{37D712B0-EC7B-CD46-B617-07DD19A45E2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877" y="4640894"/>
            <a:ext cx="1851725" cy="1062720"/>
          </a:xfrm>
          <a:prstGeom prst="rect">
            <a:avLst/>
          </a:prstGeom>
        </p:spPr>
      </p:pic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BBEF3763-CEDE-4318-BF7F-DF6725669636}"/>
              </a:ext>
            </a:extLst>
          </p:cNvPr>
          <p:cNvCxnSpPr>
            <a:cxnSpLocks/>
          </p:cNvCxnSpPr>
          <p:nvPr/>
        </p:nvCxnSpPr>
        <p:spPr>
          <a:xfrm>
            <a:off x="9793822" y="3902823"/>
            <a:ext cx="5346" cy="6179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85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Tests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FE5A9F2B-0985-71F4-4C94-9085AE92837D}"/>
              </a:ext>
            </a:extLst>
          </p:cNvPr>
          <p:cNvSpPr txBox="1"/>
          <p:nvPr/>
        </p:nvSpPr>
        <p:spPr>
          <a:xfrm>
            <a:off x="511627" y="1148435"/>
            <a:ext cx="894805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Using xUnit package , C#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Separate projects for the tests - UnitTestsProject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Each test class deals with different class in DataModel folder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Classes that implement logic functions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Not tests for classes and functions that have external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L" sz="2800" dirty="0"/>
          </a:p>
        </p:txBody>
      </p:sp>
      <p:pic>
        <p:nvPicPr>
          <p:cNvPr id="1026" name="Picture 2" descr="Unit Tests: a software tester's perspective | by itsnathandaily | The  Telegraph Engineering | Medium">
            <a:extLst>
              <a:ext uri="{FF2B5EF4-FFF2-40B4-BE49-F238E27FC236}">
                <a16:creationId xmlns:a16="http://schemas.microsoft.com/office/drawing/2014/main" id="{8D5D96B2-F186-59F4-C3BC-C7229D0AF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11" t="2247" r="17277" b="4494"/>
          <a:stretch/>
        </p:blipFill>
        <p:spPr bwMode="auto">
          <a:xfrm>
            <a:off x="9317736" y="1466756"/>
            <a:ext cx="2874263" cy="237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טבלה 1">
            <a:extLst>
              <a:ext uri="{FF2B5EF4-FFF2-40B4-BE49-F238E27FC236}">
                <a16:creationId xmlns:a16="http://schemas.microsoft.com/office/drawing/2014/main" id="{637C71C2-21CC-9AC9-4B1D-E9842F0092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64071"/>
              </p:ext>
            </p:extLst>
          </p:nvPr>
        </p:nvGraphicFramePr>
        <p:xfrm>
          <a:off x="584544" y="4015206"/>
          <a:ext cx="11010048" cy="26416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2608">
                  <a:extLst>
                    <a:ext uri="{9D8B030D-6E8A-4147-A177-3AD203B41FA5}">
                      <a16:colId xmlns:a16="http://schemas.microsoft.com/office/drawing/2014/main" val="200714485"/>
                    </a:ext>
                  </a:extLst>
                </a:gridCol>
                <a:gridCol w="1992689">
                  <a:extLst>
                    <a:ext uri="{9D8B030D-6E8A-4147-A177-3AD203B41FA5}">
                      <a16:colId xmlns:a16="http://schemas.microsoft.com/office/drawing/2014/main" val="113383594"/>
                    </a:ext>
                  </a:extLst>
                </a:gridCol>
                <a:gridCol w="2946495">
                  <a:extLst>
                    <a:ext uri="{9D8B030D-6E8A-4147-A177-3AD203B41FA5}">
                      <a16:colId xmlns:a16="http://schemas.microsoft.com/office/drawing/2014/main" val="3875577855"/>
                    </a:ext>
                  </a:extLst>
                </a:gridCol>
                <a:gridCol w="2031368">
                  <a:extLst>
                    <a:ext uri="{9D8B030D-6E8A-4147-A177-3AD203B41FA5}">
                      <a16:colId xmlns:a16="http://schemas.microsoft.com/office/drawing/2014/main" val="537493033"/>
                    </a:ext>
                  </a:extLst>
                </a:gridCol>
                <a:gridCol w="2766888">
                  <a:extLst>
                    <a:ext uri="{9D8B030D-6E8A-4147-A177-3AD203B41FA5}">
                      <a16:colId xmlns:a16="http://schemas.microsoft.com/office/drawing/2014/main" val="3989986338"/>
                    </a:ext>
                  </a:extLst>
                </a:gridCol>
              </a:tblGrid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S.Number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Number of tests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Test class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DataModel class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Main Function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3342959741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1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1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UnitTestsCardHandler.cs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CardHandler.cs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GenerateShuffleDeck()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3484639156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2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5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UnitTestsUserInGame.cs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UserInGame.cs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ResetUser()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593595816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3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2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rowSpan="4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UnitTestsRoom.cs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rowSpan="4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Room.cs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AddUser(User,Money)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818309557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4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2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RemoveUser(User)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1796522408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5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1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effectLst/>
                        </a:rPr>
                        <a:t>Check()</a:t>
                      </a:r>
                      <a:endParaRPr lang="en-US" sz="16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2410964828"/>
                  </a:ext>
                </a:extLst>
              </a:tr>
              <a:tr h="330203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6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3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>
                          <a:effectLst/>
                        </a:rPr>
                        <a:t>ResetGame()</a:t>
                      </a:r>
                      <a:endParaRPr lang="en-US" sz="16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extLst>
                  <a:ext uri="{0D108BD9-81ED-4DB2-BD59-A6C34878D82A}">
                    <a16:rowId xmlns:a16="http://schemas.microsoft.com/office/drawing/2014/main" val="505116206"/>
                  </a:ext>
                </a:extLst>
              </a:tr>
              <a:tr h="330203">
                <a:tc gridSpan="5">
                  <a:txBody>
                    <a:bodyPr/>
                    <a:lstStyle/>
                    <a:p>
                      <a:pPr marL="0" marR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40385" algn="l"/>
                          <a:tab pos="900430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  <a:tab pos="360045" algn="l"/>
                          <a:tab pos="540385" algn="l"/>
                          <a:tab pos="808990" algn="l"/>
                          <a:tab pos="900430" algn="l"/>
                          <a:tab pos="1259205" algn="l"/>
                          <a:tab pos="1440180" algn="l"/>
                          <a:tab pos="2160270" algn="l"/>
                          <a:tab pos="2880360" algn="ctr"/>
                          <a:tab pos="3240405" algn="l"/>
                          <a:tab pos="5760720" algn="r"/>
                        </a:tabLs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Total Unit Tests: 14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162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3987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3906688" y="37574"/>
            <a:ext cx="405077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Workflow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9CBBCA-E0BF-9242-94DE-8D33CF00C1FF}"/>
              </a:ext>
            </a:extLst>
          </p:cNvPr>
          <p:cNvSpPr txBox="1"/>
          <p:nvPr/>
        </p:nvSpPr>
        <p:spPr>
          <a:xfrm>
            <a:off x="348341" y="964064"/>
            <a:ext cx="83820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At this project we have learned a great lesson of how to manage a software development as a team. </a:t>
            </a:r>
            <a:br>
              <a:rPr lang="en-US" sz="2800" b="1" dirty="0"/>
            </a:br>
            <a:endParaRPr lang="en-US" sz="2800" b="1" dirty="0"/>
          </a:p>
          <a:p>
            <a:r>
              <a:rPr lang="en-US" sz="2800" b="1" dirty="0"/>
              <a:t>We had a meeting each Tuesday, where we decided on a two-week sprint. and in the “free one” we discussed, shared, and made decisions on how to continue the project implementation.</a:t>
            </a:r>
            <a:br>
              <a:rPr lang="en-US" sz="2800" b="1" dirty="0"/>
            </a:br>
            <a:r>
              <a:rPr lang="en-US" sz="2800" b="1" dirty="0"/>
              <a:t>  </a:t>
            </a:r>
            <a:br>
              <a:rPr lang="en-US" sz="2800" b="1" dirty="0"/>
            </a:br>
            <a:r>
              <a:rPr lang="en-US" sz="2800" b="1" dirty="0"/>
              <a:t>The main tool we have used are GitHub and Azure DevOps, which provided us a good infrastructure to manage and coordinate our project workflow</a:t>
            </a:r>
          </a:p>
          <a:p>
            <a:endParaRPr lang="en-IL" sz="2800" dirty="0"/>
          </a:p>
        </p:txBody>
      </p:sp>
      <p:pic>
        <p:nvPicPr>
          <p:cNvPr id="8" name="Picture 7" descr="Diagram&#10;&#10;Description automatically generated with low confidence">
            <a:extLst>
              <a:ext uri="{FF2B5EF4-FFF2-40B4-BE49-F238E27FC236}">
                <a16:creationId xmlns:a16="http://schemas.microsoft.com/office/drawing/2014/main" id="{D75E76DE-9270-A60A-92E4-7D56F9192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795" y="2216078"/>
            <a:ext cx="3051205" cy="2497436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46AF43E4-BEA1-9EA7-9E52-E07351A888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7" r="16742"/>
          <a:stretch/>
        </p:blipFill>
        <p:spPr>
          <a:xfrm>
            <a:off x="8730343" y="5379936"/>
            <a:ext cx="1534886" cy="1319094"/>
          </a:xfrm>
          <a:prstGeom prst="rect">
            <a:avLst/>
          </a:prstGeom>
        </p:spPr>
      </p:pic>
      <p:pic>
        <p:nvPicPr>
          <p:cNvPr id="12" name="Picture 11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31D8373B-04C9-8F61-E0C2-53DBDFABE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2" r="13961"/>
          <a:stretch/>
        </p:blipFill>
        <p:spPr>
          <a:xfrm>
            <a:off x="10363200" y="5252542"/>
            <a:ext cx="1610004" cy="144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747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2EA198-16CF-44F9-3420-91AD007B7C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 r="4666"/>
          <a:stretch/>
        </p:blipFill>
        <p:spPr>
          <a:xfrm>
            <a:off x="1" y="-27222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Summary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F3605164-0968-F493-E634-DA014A52D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52CD42-47FC-53EA-1BBE-E2188CBCAF90}"/>
              </a:ext>
            </a:extLst>
          </p:cNvPr>
          <p:cNvSpPr txBox="1"/>
          <p:nvPr/>
        </p:nvSpPr>
        <p:spPr>
          <a:xfrm>
            <a:off x="293914" y="151179"/>
            <a:ext cx="9644743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This is the first time we had to develop an end-to-end project of this technical and team members magnitude. We are proud to have this game working.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We have learned many lessons, like how to approach the planning of a project, and encountered many professional challenges, which improved our skills and knowledge at software engineering.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We would like to thank Mr. Tamir Dresher on guiding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us through this project.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399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EDFD9623-6524-9788-09E4-BCE600CEBF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8" b="7729"/>
          <a:stretch/>
        </p:blipFill>
        <p:spPr>
          <a:xfrm>
            <a:off x="0" y="-76200"/>
            <a:ext cx="12197818" cy="6934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707773" y="32913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</a:t>
            </a:r>
            <a:r>
              <a:rPr lang="en-US" sz="4000" b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anagers Review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75DC70-D0E9-0930-8A53-C7FFBD97FDA7}"/>
              </a:ext>
            </a:extLst>
          </p:cNvPr>
          <p:cNvSpPr txBox="1"/>
          <p:nvPr/>
        </p:nvSpPr>
        <p:spPr>
          <a:xfrm>
            <a:off x="152399" y="1442350"/>
            <a:ext cx="715191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“Poker Online” </a:t>
            </a:r>
            <a:r>
              <a:rPr lang="en-US" sz="2800" dirty="0">
                <a:solidFill>
                  <a:schemeClr val="bg1"/>
                </a:solidFill>
              </a:rPr>
              <a:t>is a web-based online multiplayer game, full stack developed by our team.</a:t>
            </a: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The project is based on a Signal-R server which controls and manages the game play.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It contains a JavaScript written Web Page for the best user-experience, and saves all the data in a Database which enables a Disaster Recovery of a client and\or a server. </a:t>
            </a:r>
          </a:p>
          <a:p>
            <a:r>
              <a:rPr lang="en-US" sz="2800" dirty="0">
                <a:solidFill>
                  <a:schemeClr val="bg1"/>
                </a:solidFill>
              </a:rPr>
              <a:t>  </a:t>
            </a:r>
            <a:endParaRPr lang="en-IL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7E645F7-DB3C-6620-FF3B-40A03FDD6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-32658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3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158C4A-6F12-5A56-2494-35682B43F4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3" t="-794" b="20952"/>
          <a:stretch/>
        </p:blipFill>
        <p:spPr>
          <a:xfrm>
            <a:off x="0" y="1447378"/>
            <a:ext cx="12192000" cy="5475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3" y="860410"/>
            <a:ext cx="363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Sign-In screen:</a:t>
            </a:r>
            <a:endParaRPr lang="en-IL" sz="2400" b="1" dirty="0"/>
          </a:p>
        </p:txBody>
      </p:sp>
    </p:spTree>
    <p:extLst>
      <p:ext uri="{BB962C8B-B14F-4D97-AF65-F5344CB8AC3E}">
        <p14:creationId xmlns:p14="http://schemas.microsoft.com/office/powerpoint/2010/main" val="1258287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168551" y="882181"/>
            <a:ext cx="4622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Lobby, after Ophir has signed in:</a:t>
            </a:r>
            <a:endParaRPr lang="en-IL" sz="2400" b="1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8962949-FA55-F1B7-7AB3-823E0D101E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6" t="4286" r="626" b="9365"/>
          <a:stretch/>
        </p:blipFill>
        <p:spPr>
          <a:xfrm>
            <a:off x="6802" y="1343846"/>
            <a:ext cx="12185198" cy="547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6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725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Providing the starting amount of money: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74593-3F29-D6BC-94F4-03139C192C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2" t="6984" r="11250" b="13968"/>
          <a:stretch/>
        </p:blipFill>
        <p:spPr>
          <a:xfrm>
            <a:off x="97971" y="1409691"/>
            <a:ext cx="12094029" cy="542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65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3" y="860410"/>
            <a:ext cx="8574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created room, with just Ophir inside: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B4A19E-62D1-AE5E-FCCA-52C9F61C85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2" t="6826" b="10952"/>
          <a:stretch/>
        </p:blipFill>
        <p:spPr>
          <a:xfrm>
            <a:off x="0" y="1447377"/>
            <a:ext cx="12192000" cy="54106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3E8B17-8272-132B-FB21-59EEDE535811}"/>
              </a:ext>
            </a:extLst>
          </p:cNvPr>
          <p:cNvSpPr/>
          <p:nvPr/>
        </p:nvSpPr>
        <p:spPr>
          <a:xfrm>
            <a:off x="4887686" y="6117772"/>
            <a:ext cx="1208314" cy="4680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0E54FA7-0888-CD06-ED5E-CF773FC84FEF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973286" y="6351815"/>
            <a:ext cx="9144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8B5FC30-F659-E8BE-FA3F-15B274057634}"/>
              </a:ext>
            </a:extLst>
          </p:cNvPr>
          <p:cNvSpPr/>
          <p:nvPr/>
        </p:nvSpPr>
        <p:spPr>
          <a:xfrm>
            <a:off x="2302123" y="5754860"/>
            <a:ext cx="197951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Ophir entered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 with 496$</a:t>
            </a:r>
            <a:endParaRPr lang="en-IL" sz="2400" b="1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D7FC2D-7F3A-A8BB-99C9-0E45FB3B22CA}"/>
              </a:ext>
            </a:extLst>
          </p:cNvPr>
          <p:cNvSpPr/>
          <p:nvPr/>
        </p:nvSpPr>
        <p:spPr>
          <a:xfrm>
            <a:off x="9687169" y="1819233"/>
            <a:ext cx="1208314" cy="4680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14724B4-7BDE-4DB2-1379-B16DD18A4800}"/>
              </a:ext>
            </a:extLst>
          </p:cNvPr>
          <p:cNvCxnSpPr>
            <a:cxnSpLocks/>
          </p:cNvCxnSpPr>
          <p:nvPr/>
        </p:nvCxnSpPr>
        <p:spPr>
          <a:xfrm>
            <a:off x="10291326" y="2287319"/>
            <a:ext cx="0" cy="8109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76D205E-1040-0DA2-2B86-DBE1136DCFE5}"/>
              </a:ext>
            </a:extLst>
          </p:cNvPr>
          <p:cNvSpPr/>
          <p:nvPr/>
        </p:nvSpPr>
        <p:spPr>
          <a:xfrm>
            <a:off x="9164382" y="3098304"/>
            <a:ext cx="225388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Ophir now has 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1000-496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=504$ remained</a:t>
            </a:r>
            <a:endParaRPr lang="en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08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693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Amit’s screen after he joined the room. Notice that he’s centered, and can only see his cards: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AC4C85-DA34-F369-4973-72A408CF4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41" t="10719" r="5179" b="12795"/>
          <a:stretch/>
        </p:blipFill>
        <p:spPr>
          <a:xfrm>
            <a:off x="0" y="1758597"/>
            <a:ext cx="12192000" cy="51283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DF7781-72A4-48B1-19CA-B1BA6828C99A}"/>
              </a:ext>
            </a:extLst>
          </p:cNvPr>
          <p:cNvSpPr/>
          <p:nvPr/>
        </p:nvSpPr>
        <p:spPr>
          <a:xfrm>
            <a:off x="3864427" y="5486399"/>
            <a:ext cx="4942116" cy="14005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8DE160C-2082-798E-B9DC-BF7A133437BB}"/>
              </a:ext>
            </a:extLst>
          </p:cNvPr>
          <p:cNvCxnSpPr>
            <a:cxnSpLocks/>
          </p:cNvCxnSpPr>
          <p:nvPr/>
        </p:nvCxnSpPr>
        <p:spPr>
          <a:xfrm>
            <a:off x="8806543" y="6079673"/>
            <a:ext cx="55517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B101DC5-14F7-CC3C-DB11-C9B22090A02D}"/>
              </a:ext>
            </a:extLst>
          </p:cNvPr>
          <p:cNvSpPr/>
          <p:nvPr/>
        </p:nvSpPr>
        <p:spPr>
          <a:xfrm>
            <a:off x="9381578" y="5586520"/>
            <a:ext cx="168021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The players are able to chat</a:t>
            </a:r>
          </a:p>
        </p:txBody>
      </p:sp>
    </p:spTree>
    <p:extLst>
      <p:ext uri="{BB962C8B-B14F-4D97-AF65-F5344CB8AC3E}">
        <p14:creationId xmlns:p14="http://schemas.microsoft.com/office/powerpoint/2010/main" val="2019121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Play Screenshots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7C398A92-0C60-F6F8-7F96-F766C660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6F083B-0990-DE7A-1994-C60617D94C79}"/>
              </a:ext>
            </a:extLst>
          </p:cNvPr>
          <p:cNvSpPr txBox="1"/>
          <p:nvPr/>
        </p:nvSpPr>
        <p:spPr>
          <a:xfrm>
            <a:off x="1212092" y="860410"/>
            <a:ext cx="8236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Golan’s screen when he joins. Notice again that he’s centered, and can see only his cards :</a:t>
            </a:r>
            <a:endParaRPr lang="en-IL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F004C3-22C4-5BAF-3A73-083E96752A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97" t="12546" r="10714" b="12546"/>
          <a:stretch/>
        </p:blipFill>
        <p:spPr>
          <a:xfrm>
            <a:off x="0" y="1693598"/>
            <a:ext cx="12192000" cy="51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71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B8CD67C-AD3C-D915-391F-DF75B47E69DD}"/>
              </a:ext>
            </a:extLst>
          </p:cNvPr>
          <p:cNvSpPr/>
          <p:nvPr/>
        </p:nvSpPr>
        <p:spPr>
          <a:xfrm>
            <a:off x="1696887" y="27222"/>
            <a:ext cx="78865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u="sng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Use-Case Table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57E23F5-3B0C-B4BF-CF85-88A7CF993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528458"/>
              </p:ext>
            </p:extLst>
          </p:nvPr>
        </p:nvGraphicFramePr>
        <p:xfrm>
          <a:off x="629314" y="1029023"/>
          <a:ext cx="9525000" cy="5522966"/>
        </p:xfrm>
        <a:graphic>
          <a:graphicData uri="http://schemas.openxmlformats.org/drawingml/2006/table">
            <a:tbl>
              <a:tblPr rtl="1" firstRow="1" firstCol="1" bandRow="1"/>
              <a:tblGrid>
                <a:gridCol w="1426030">
                  <a:extLst>
                    <a:ext uri="{9D8B030D-6E8A-4147-A177-3AD203B41FA5}">
                      <a16:colId xmlns:a16="http://schemas.microsoft.com/office/drawing/2014/main" val="617942583"/>
                    </a:ext>
                  </a:extLst>
                </a:gridCol>
                <a:gridCol w="6106886">
                  <a:extLst>
                    <a:ext uri="{9D8B030D-6E8A-4147-A177-3AD203B41FA5}">
                      <a16:colId xmlns:a16="http://schemas.microsoft.com/office/drawing/2014/main" val="884898275"/>
                    </a:ext>
                  </a:extLst>
                </a:gridCol>
                <a:gridCol w="1992084">
                  <a:extLst>
                    <a:ext uri="{9D8B030D-6E8A-4147-A177-3AD203B41FA5}">
                      <a16:colId xmlns:a16="http://schemas.microsoft.com/office/drawing/2014/main" val="2149522017"/>
                    </a:ext>
                  </a:extLst>
                </a:gridCol>
              </a:tblGrid>
              <a:tr h="566523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Comments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Explanation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Player Name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369359"/>
                  </a:ext>
                </a:extLst>
              </a:tr>
              <a:tr h="181328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Each user who got in the welcome page, and yet to be identified by the system. </a:t>
                      </a:r>
                      <a:b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</a:b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The Visitor can Register, or Log-In if he already had an account.</a:t>
                      </a: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Visitor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9252366"/>
                  </a:ext>
                </a:extLst>
              </a:tr>
              <a:tr h="181328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After being identified by the system, </a:t>
                      </a:r>
                      <a:b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</a:b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the user is moved to the Lobby, where he can open a room (a game) or join an existing one.</a:t>
                      </a: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User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6668930"/>
                  </a:ext>
                </a:extLst>
              </a:tr>
              <a:tr h="1189901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When entering a room, becomes an active player, and can participate and play in game when a new </a:t>
                      </a:r>
                      <a:r>
                        <a:rPr lang="en-US" sz="2000" b="1" dirty="0" err="1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roud</a:t>
                      </a: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 starts.</a:t>
                      </a:r>
                      <a:endParaRPr lang="he-IL" sz="2000" b="1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600"/>
                        </a:spcAft>
                        <a:tabLst>
                          <a:tab pos="540385" algn="l"/>
                          <a:tab pos="900430" algn="l"/>
                          <a:tab pos="540385" algn="l"/>
                          <a:tab pos="808990" algn="l"/>
                          <a:tab pos="900430" algn="l"/>
                          <a:tab pos="1259205" algn="l"/>
                        </a:tabLst>
                      </a:pPr>
                      <a:r>
                        <a:rPr lang="en-US" sz="2000" b="1" dirty="0">
                          <a:effectLst/>
                          <a:latin typeface="David" panose="020E0502060401010101" pitchFamily="34" charset="-79"/>
                          <a:ea typeface="Arial" panose="020B0604020202020204" pitchFamily="34" charset="0"/>
                          <a:cs typeface="David" panose="020E0502060401010101" pitchFamily="34" charset="-79"/>
                        </a:rPr>
                        <a:t>User in-game</a:t>
                      </a:r>
                      <a:endParaRPr lang="en-IL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David" panose="020E0502060401010101" pitchFamily="34" charset="-79"/>
                      </a:endParaRPr>
                    </a:p>
                  </a:txBody>
                  <a:tcPr marL="1778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7493179"/>
                  </a:ext>
                </a:extLst>
              </a:tr>
            </a:tbl>
          </a:graphicData>
        </a:graphic>
      </p:graphicFrame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ABA81D0-D47E-ED25-89C3-53C47DF7C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151" y="0"/>
            <a:ext cx="1466849" cy="144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93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667</Words>
  <Application>Microsoft Office PowerPoint</Application>
  <PresentationFormat>מסך רחב</PresentationFormat>
  <Paragraphs>146</Paragraphs>
  <Slides>16</Slides>
  <Notes>16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David</vt:lpstr>
      <vt:lpstr>Wingdings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Golan Parsha</dc:creator>
  <cp:lastModifiedBy>ofirnahnn221@gmail.com</cp:lastModifiedBy>
  <cp:revision>105</cp:revision>
  <dcterms:created xsi:type="dcterms:W3CDTF">2022-03-08T07:43:55Z</dcterms:created>
  <dcterms:modified xsi:type="dcterms:W3CDTF">2022-06-07T04:18:05Z</dcterms:modified>
</cp:coreProperties>
</file>

<file path=docProps/thumbnail.jpeg>
</file>